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2D7A11-37D3-48B9-BFE4-988A3285FE91}">
  <a:tblStyle styleId="{C42D7A11-37D3-48B9-BFE4-988A3285FE9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from StackOverflow: http://i.stack.imgur.com/hbO8v.jpg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20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8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4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7973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" name="Google Shape;58;p7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132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973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57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10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hyperlink" Target="http://www.tableau.com/about/leadership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oo.gl/kcbqfc" TargetMode="External"/><Relationship Id="rId4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0:</a:t>
            </a:r>
            <a:b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GETTING STARTED WITH TABLEAU</a:t>
            </a:r>
            <a:endParaRPr b="0" i="0" sz="4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September 15, 2016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SDS 136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Communicating with Data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 dimension: </a:t>
            </a: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endParaRPr b="1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 information using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mark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763" y="3200400"/>
            <a:ext cx="4035620" cy="288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2819400"/>
            <a:ext cx="3757640" cy="333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 dimension: </a:t>
            </a: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orientation</a:t>
            </a:r>
            <a:endParaRPr b="1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 information using how the mark is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rotated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895600"/>
            <a:ext cx="4159792" cy="280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289560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 dimension: </a:t>
            </a: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endParaRPr b="1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 information using how the mark is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shaped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3124200"/>
            <a:ext cx="2463800" cy="2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0" y="30480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3352800"/>
            <a:ext cx="2120192" cy="1894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Discussion: visual dimensions &amp; data type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6248400" y="6396335"/>
            <a:ext cx="289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Jacques Bertin, 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Semiologie Graphique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(Semiology of Graphics), 1967.</a:t>
            </a:r>
            <a:endParaRPr/>
          </a:p>
        </p:txBody>
      </p:sp>
      <p:grpSp>
        <p:nvGrpSpPr>
          <p:cNvPr id="209" name="Google Shape;209;p25"/>
          <p:cNvGrpSpPr/>
          <p:nvPr/>
        </p:nvGrpSpPr>
        <p:grpSpPr>
          <a:xfrm>
            <a:off x="914400" y="1524000"/>
            <a:ext cx="2256650" cy="3210175"/>
            <a:chOff x="609600" y="1884947"/>
            <a:chExt cx="2700963" cy="3841052"/>
          </a:xfrm>
        </p:grpSpPr>
        <p:pic>
          <p:nvPicPr>
            <p:cNvPr id="210" name="Google Shape;21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600" y="1884947"/>
              <a:ext cx="2700963" cy="1884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9600" y="3806611"/>
              <a:ext cx="2700963" cy="19193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5"/>
          <p:cNvSpPr txBox="1"/>
          <p:nvPr/>
        </p:nvSpPr>
        <p:spPr>
          <a:xfrm>
            <a:off x="3399650" y="1143000"/>
            <a:ext cx="3429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Nominal         Ordinal        Quantitative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p25"/>
          <p:cNvGraphicFramePr/>
          <p:nvPr/>
        </p:nvGraphicFramePr>
        <p:xfrm>
          <a:off x="3247250" y="1524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{C42D7A11-37D3-48B9-BFE4-988A3285FE91}</a:tableStyleId>
              </a:tblPr>
              <a:tblGrid>
                <a:gridCol w="1168400"/>
                <a:gridCol w="1168400"/>
                <a:gridCol w="1168400"/>
              </a:tblGrid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46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Continuous vs. discrete: value 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147" y="1828800"/>
            <a:ext cx="4378842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7315200" y="6580729"/>
            <a:ext cx="17034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courtesy of Sara 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Continuous vs. discrete: color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051" y="1600200"/>
            <a:ext cx="4015349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7315200" y="6580729"/>
            <a:ext cx="17034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courtesy of Sara 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 to Tableau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39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drag-and-drop tool for mapping data dimensions onto visual dimensions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 will learn: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load data into Tableau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little bit about how Tableau organizes data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tell Tableau which facets of the data to display, and how</a:t>
            </a:r>
            <a:endParaRPr/>
          </a:p>
          <a:p>
            <a:pPr indent="-8255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ableau.png" id="235" name="Google Shape;23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3400" y="1854200"/>
            <a:ext cx="5740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533400" y="3276600"/>
            <a:ext cx="7924800" cy="9906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457200" y="4495800"/>
            <a:ext cx="7924800" cy="16764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is				     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9"/>
          <p:cNvSpPr txBox="1"/>
          <p:nvPr>
            <p:ph idx="1" type="body"/>
          </p:nvPr>
        </p:nvSpPr>
        <p:spPr>
          <a:xfrm>
            <a:off x="457200" y="13716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relational data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originally developed at Stanford University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a publically traded company based in Seattle, WA  with 2400 employees, $412 million in revenue (2014)</a:t>
            </a:r>
            <a:endParaRPr/>
          </a:p>
        </p:txBody>
      </p:sp>
      <p:pic>
        <p:nvPicPr>
          <p:cNvPr descr="Screen Shot 2015-09-27 at 5.22.27 PM.png" id="244" name="Google Shape;2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979" y="3758901"/>
            <a:ext cx="3933821" cy="139520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/>
          <p:nvPr/>
        </p:nvSpPr>
        <p:spPr>
          <a:xfrm>
            <a:off x="1066800" y="6553200"/>
            <a:ext cx="6705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credit: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www.tableau.com/about/leadership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5-09-27 at 5.37.26 PM.png" id="246" name="Google Shape;24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5800" y="3733800"/>
            <a:ext cx="3988123" cy="1433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09-27 at 5.37.32 PM.png" id="247" name="Google Shape;24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8400" y="5181600"/>
            <a:ext cx="4030022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381000"/>
            <a:ext cx="3632200" cy="75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Main Window: New Workbook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5-09-27 at 6.24.14 PM.png" id="254" name="Google Shape;254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6297" r="-6297" t="0"/>
          <a:stretch/>
        </p:blipFill>
        <p:spPr>
          <a:xfrm>
            <a:off x="-152400" y="1143000"/>
            <a:ext cx="9601200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/>
          <p:nvPr/>
        </p:nvSpPr>
        <p:spPr>
          <a:xfrm>
            <a:off x="1066800" y="1981200"/>
            <a:ext cx="914400" cy="228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Main Window: with Data and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1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/>
          <p:nvPr/>
        </p:nvSpPr>
        <p:spPr>
          <a:xfrm>
            <a:off x="762000" y="2209800"/>
            <a:ext cx="1447800" cy="35814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Announcements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 Office Hours: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/>
              <a:t>Thursday nights in Burton 209</a:t>
            </a:r>
            <a:endParaRPr sz="2800"/>
          </a:p>
          <a:p>
            <a:pPr indent="0" lvl="0" marL="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/>
              <a:t>Subashini: 4-6pm</a:t>
            </a:r>
            <a:endParaRPr sz="2800"/>
          </a:p>
          <a:p>
            <a:pPr indent="0" lvl="0" marL="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/>
              <a:t>Grace: 6:30-8pm</a:t>
            </a:r>
            <a:endParaRPr sz="2800"/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Loaner laptops should be in shortly ☺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5113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ge result for discussion icon"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37826"/>
          <a:stretch/>
        </p:blipFill>
        <p:spPr>
          <a:xfrm>
            <a:off x="3048000" y="2057399"/>
            <a:ext cx="2667000" cy="1658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Types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457200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data fields are assigned one of the following types: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Occasionally the auto-detected type is wrong; this can be manually overridden using the menu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5-09-27 at 5.56.42 PM.png" id="269" name="Google Shape;269;p32"/>
          <p:cNvPicPr preferRelativeResize="0"/>
          <p:nvPr/>
        </p:nvPicPr>
        <p:blipFill rotWithShape="1">
          <a:blip r:embed="rId3">
            <a:alphaModFix/>
          </a:blip>
          <a:srcRect b="0" l="0" r="0" t="-1895"/>
          <a:stretch/>
        </p:blipFill>
        <p:spPr>
          <a:xfrm>
            <a:off x="2307457" y="1752600"/>
            <a:ext cx="4529086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Main Window: with Data and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1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3"/>
          <p:cNvSpPr/>
          <p:nvPr/>
        </p:nvSpPr>
        <p:spPr>
          <a:xfrm>
            <a:off x="762000" y="2209800"/>
            <a:ext cx="1447800" cy="228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762000" y="4114800"/>
            <a:ext cx="1447800" cy="228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Roles: Dimensions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4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general, any field containing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qualitative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information is treated as a dimension (e.g. text, dates)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relational data, dimensions are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 variables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can be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the values of a dimension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added as rows/columns, dimensions produce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headers</a:t>
            </a:r>
            <a:endParaRPr/>
          </a:p>
          <a:p>
            <a:pPr indent="-8255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533400" y="1600200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533400" y="2590800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533400" y="3352800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533400" y="4191000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Roles: Measures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general, any field containing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quantitative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information is treated as a measure (e.g. numerical data, etc.)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relational data, measures are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dependent variables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values of a measure are a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one or more dimensions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added as rows/columns, measures produce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axes</a:t>
            </a:r>
            <a:endParaRPr/>
          </a:p>
          <a:p>
            <a:pPr indent="-8255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5"/>
          <p:cNvSpPr/>
          <p:nvPr/>
        </p:nvSpPr>
        <p:spPr>
          <a:xfrm>
            <a:off x="533400" y="1600200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533400" y="2362200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5"/>
          <p:cNvSpPr/>
          <p:nvPr/>
        </p:nvSpPr>
        <p:spPr>
          <a:xfrm>
            <a:off x="533400" y="3200400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533400" y="4038600"/>
            <a:ext cx="8077200" cy="9144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Roles: Dimensions vs. Measures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6"/>
          <p:cNvSpPr txBox="1"/>
          <p:nvPr>
            <p:ph idx="1" type="body"/>
          </p:nvPr>
        </p:nvSpPr>
        <p:spPr>
          <a:xfrm>
            <a:off x="457200" y="13716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is which?  </a:t>
            </a:r>
            <a:endParaRPr/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number of students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house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457200" marR="0" rtl="0" algn="ctr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466975"/>
            <a:ext cx="6172200" cy="385762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grpSp>
        <p:nvGrpSpPr>
          <p:cNvPr id="305" name="Google Shape;305;p36"/>
          <p:cNvGrpSpPr/>
          <p:nvPr/>
        </p:nvGrpSpPr>
        <p:grpSpPr>
          <a:xfrm>
            <a:off x="457200" y="1295400"/>
            <a:ext cx="8229600" cy="5181600"/>
            <a:chOff x="457200" y="1295400"/>
            <a:chExt cx="8229600" cy="5181600"/>
          </a:xfrm>
        </p:grpSpPr>
        <p:grpSp>
          <p:nvGrpSpPr>
            <p:cNvPr id="306" name="Google Shape;306;p36"/>
            <p:cNvGrpSpPr/>
            <p:nvPr/>
          </p:nvGrpSpPr>
          <p:grpSpPr>
            <a:xfrm>
              <a:off x="457200" y="1295400"/>
              <a:ext cx="1382109" cy="838200"/>
              <a:chOff x="457200" y="1295400"/>
              <a:chExt cx="1382109" cy="838200"/>
            </a:xfrm>
          </p:grpSpPr>
          <p:sp>
            <p:nvSpPr>
              <p:cNvPr id="307" name="Google Shape;307;p36"/>
              <p:cNvSpPr txBox="1"/>
              <p:nvPr/>
            </p:nvSpPr>
            <p:spPr>
              <a:xfrm>
                <a:off x="457200" y="1295400"/>
                <a:ext cx="138210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measure</a:t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 flipH="1" rot="10800000">
                <a:off x="1066801" y="1752600"/>
                <a:ext cx="609600" cy="381000"/>
              </a:xfrm>
              <a:prstGeom prst="bentArrow">
                <a:avLst>
                  <a:gd fmla="val 24598" name="adj1"/>
                  <a:gd fmla="val 24010" name="adj2"/>
                  <a:gd fmla="val 40060" name="adj3"/>
                  <a:gd fmla="val 82937" name="adj4"/>
                </a:avLst>
              </a:prstGeom>
              <a:solidFill>
                <a:srgbClr val="FFFF00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algn="br" dir="27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9" name="Google Shape;309;p36"/>
            <p:cNvSpPr txBox="1"/>
            <p:nvPr/>
          </p:nvSpPr>
          <p:spPr>
            <a:xfrm>
              <a:off x="457200" y="1371600"/>
              <a:ext cx="8229600" cy="51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Which is which?  </a:t>
              </a:r>
              <a:endParaRPr/>
            </a:p>
            <a:p>
              <a:pPr indent="0" lvl="0" marL="0" marR="0" rtl="0" algn="ctr">
                <a:spcBef>
                  <a:spcPts val="480"/>
                </a:spcBef>
                <a:spcAft>
                  <a:spcPts val="0"/>
                </a:spcAft>
                <a:buClr>
                  <a:schemeClr val="accent1"/>
                </a:buClr>
                <a:buFont typeface="Arial"/>
                <a:buNone/>
              </a:pPr>
              <a:r>
                <a:rPr b="1" lang="en-US" sz="24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total number of students 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 each </a:t>
              </a: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house</a:t>
              </a:r>
              <a:endParaRPr/>
            </a:p>
            <a:p>
              <a:pPr indent="-82550" lvl="1" marL="457200" marR="0" rtl="0" algn="ctr"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Merriweather Sans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2550" lvl="1" marL="457200" marR="0" rtl="0" algn="ctr"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Merriweather Sans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2550" lvl="1" marL="457200" marR="0" rtl="0" algn="ctr"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Merriweather Sans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" name="Google Shape;310;p36"/>
          <p:cNvGrpSpPr/>
          <p:nvPr/>
        </p:nvGrpSpPr>
        <p:grpSpPr>
          <a:xfrm>
            <a:off x="457200" y="1295400"/>
            <a:ext cx="8293144" cy="5181600"/>
            <a:chOff x="457200" y="1295400"/>
            <a:chExt cx="8293144" cy="5181600"/>
          </a:xfrm>
        </p:grpSpPr>
        <p:grpSp>
          <p:nvGrpSpPr>
            <p:cNvPr id="311" name="Google Shape;311;p36"/>
            <p:cNvGrpSpPr/>
            <p:nvPr/>
          </p:nvGrpSpPr>
          <p:grpSpPr>
            <a:xfrm>
              <a:off x="7162800" y="1295400"/>
              <a:ext cx="1587544" cy="838200"/>
              <a:chOff x="7162800" y="1295400"/>
              <a:chExt cx="1587544" cy="838200"/>
            </a:xfrm>
          </p:grpSpPr>
          <p:sp>
            <p:nvSpPr>
              <p:cNvPr id="312" name="Google Shape;312;p36"/>
              <p:cNvSpPr txBox="1"/>
              <p:nvPr/>
            </p:nvSpPr>
            <p:spPr>
              <a:xfrm>
                <a:off x="7162800" y="1295400"/>
                <a:ext cx="158754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dimension</a:t>
                </a:r>
                <a:endParaRPr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6"/>
              <p:cNvSpPr/>
              <p:nvPr/>
            </p:nvSpPr>
            <p:spPr>
              <a:xfrm rot="10800000">
                <a:off x="7467600" y="1752600"/>
                <a:ext cx="609600" cy="381000"/>
              </a:xfrm>
              <a:prstGeom prst="bentArrow">
                <a:avLst>
                  <a:gd fmla="val 24598" name="adj1"/>
                  <a:gd fmla="val 24010" name="adj2"/>
                  <a:gd fmla="val 40060" name="adj3"/>
                  <a:gd fmla="val 82937" name="adj4"/>
                </a:avLst>
              </a:prstGeom>
              <a:solidFill>
                <a:srgbClr val="FFFF00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algn="br" dir="2700000" dist="25400">
                  <a:srgbClr val="000000">
                    <a:alpha val="6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4" name="Google Shape;314;p36"/>
            <p:cNvSpPr txBox="1"/>
            <p:nvPr/>
          </p:nvSpPr>
          <p:spPr>
            <a:xfrm>
              <a:off x="457200" y="1371600"/>
              <a:ext cx="8229600" cy="51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Font typeface="Arial"/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Which is which?  </a:t>
              </a:r>
              <a:endParaRPr/>
            </a:p>
            <a:p>
              <a:pPr indent="0" lvl="0" marL="0" marR="0" rtl="0" algn="ctr">
                <a:spcBef>
                  <a:spcPts val="480"/>
                </a:spcBef>
                <a:spcAft>
                  <a:spcPts val="0"/>
                </a:spcAft>
                <a:buClr>
                  <a:schemeClr val="accent1"/>
                </a:buClr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total number of students </a:t>
              </a: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 each </a:t>
              </a:r>
              <a:r>
                <a:rPr b="1" lang="en-US" sz="24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house</a:t>
              </a:r>
              <a:endParaRPr/>
            </a:p>
            <a:p>
              <a:pPr indent="-82550" lvl="1" marL="457200" marR="0" rtl="0" algn="ctr"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Merriweather Sans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2550" lvl="1" marL="457200" marR="0" rtl="0" algn="ctr"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Merriweather Sans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2550" lvl="1" marL="457200" marR="0" rtl="0" algn="ctr">
                <a:spcBef>
                  <a:spcPts val="400"/>
                </a:spcBef>
                <a:spcAft>
                  <a:spcPts val="0"/>
                </a:spcAft>
                <a:buClr>
                  <a:schemeClr val="accent1"/>
                </a:buClr>
                <a:buSzPts val="1700"/>
                <a:buFont typeface="Merriweather Sans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Main Window: with Data and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1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/>
          <p:nvPr/>
        </p:nvSpPr>
        <p:spPr>
          <a:xfrm>
            <a:off x="7162800" y="1752600"/>
            <a:ext cx="1219200" cy="19812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21 Available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8"/>
          <p:cNvSpPr txBox="1"/>
          <p:nvPr>
            <p:ph idx="1" type="body"/>
          </p:nvPr>
        </p:nvSpPr>
        <p:spPr>
          <a:xfrm>
            <a:off x="4572000" y="1143000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Tables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Maps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Pie charts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Bar charts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Treemaps</a:t>
            </a:r>
            <a:endParaRPr b="0" i="0" sz="2220" u="none" cap="none" strike="noStrike">
              <a:solidFill>
                <a:srgbClr val="BDC6C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Circle views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Line charts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Area charts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Combination charts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Scatterplots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Histograms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Box-and-whisker plots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Gantt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Bullet plots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BDC6C1"/>
                </a:solidFill>
                <a:latin typeface="Arial"/>
                <a:ea typeface="Arial"/>
                <a:cs typeface="Arial"/>
                <a:sym typeface="Arial"/>
              </a:rPr>
              <a:t>Packed circles</a:t>
            </a:r>
            <a:endParaRPr/>
          </a:p>
          <a:p>
            <a:pPr indent="-63055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rgbClr val="BDC6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5-09-27 at 5.48.09 PM.png" id="328" name="Google Shape;3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43000"/>
            <a:ext cx="3200400" cy="55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1143000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2171700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3200400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1143000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2171700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3200400" y="1905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1143000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2171700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3200400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1143000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2171700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3200400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1219200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2247900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3276600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1219200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2247900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3276600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1219200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2247900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3276600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1219200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2247900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3276600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4572000" y="1143000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Pie charts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 charts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Treemaps</a:t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Circle views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charts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Area charts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Combination charts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Scatterplots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Histograms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Box-and-whisker plots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Gantt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Bullet plots</a:t>
            </a:r>
            <a:endParaRPr/>
          </a:p>
          <a:p>
            <a:pPr indent="-182880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Packed circles</a:t>
            </a:r>
            <a:endParaRPr/>
          </a:p>
          <a:p>
            <a:pPr indent="-63055" lvl="0" marL="18288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accent1"/>
              </a:buClr>
              <a:buSzPts val="1887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pt. 1: Getting Started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1" y="1143000"/>
            <a:ext cx="8527197" cy="56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914400" y="2362200"/>
            <a:ext cx="381000" cy="228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5-09-27 at 6.35.50 PM.png" id="361" name="Google Shape;3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1524000"/>
            <a:ext cx="6763423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7800" y="1524000"/>
            <a:ext cx="6763423" cy="51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7800" y="1524000"/>
            <a:ext cx="6763422" cy="51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7800" y="1524000"/>
            <a:ext cx="6763422" cy="51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/>
          <p:nvPr/>
        </p:nvSpPr>
        <p:spPr>
          <a:xfrm>
            <a:off x="7086600" y="5715000"/>
            <a:ext cx="533400" cy="1524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Connecting to a Data File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1" y="1143000"/>
            <a:ext cx="8527197" cy="568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Connecting to a Data File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1" y="1143000"/>
            <a:ext cx="8527196" cy="5689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41"/>
          <p:cNvGrpSpPr/>
          <p:nvPr/>
        </p:nvGrpSpPr>
        <p:grpSpPr>
          <a:xfrm>
            <a:off x="914400" y="2438400"/>
            <a:ext cx="2057400" cy="1122218"/>
            <a:chOff x="914400" y="2438400"/>
            <a:chExt cx="2057400" cy="1122218"/>
          </a:xfrm>
        </p:grpSpPr>
        <p:sp>
          <p:nvSpPr>
            <p:cNvPr id="379" name="Google Shape;379;p41"/>
            <p:cNvSpPr/>
            <p:nvPr/>
          </p:nvSpPr>
          <p:spPr>
            <a:xfrm>
              <a:off x="1295400" y="2438400"/>
              <a:ext cx="1676400" cy="914400"/>
            </a:xfrm>
            <a:prstGeom prst="bentArrow">
              <a:avLst>
                <a:gd fmla="val 9180" name="adj1"/>
                <a:gd fmla="val 14124" name="adj2"/>
                <a:gd fmla="val 40060" name="adj3"/>
                <a:gd fmla="val 82937" name="adj4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914400" y="3352800"/>
              <a:ext cx="609600" cy="207818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41"/>
          <p:cNvSpPr/>
          <p:nvPr/>
        </p:nvSpPr>
        <p:spPr>
          <a:xfrm>
            <a:off x="1752600" y="5867400"/>
            <a:ext cx="533400" cy="228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457200" y="1143000"/>
            <a:ext cx="8001000" cy="5181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Finish up lecture from Tuesday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Tableau</a:t>
            </a:r>
            <a:endParaRPr/>
          </a:p>
          <a:p>
            <a:pPr indent="0" lvl="0" marL="0" marR="0" rtl="0" algn="l">
              <a:spcBef>
                <a:spcPts val="16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pt. 1 - Getting started: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Connecting to a data file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views</a:t>
            </a:r>
            <a:endParaRPr/>
          </a:p>
          <a:p>
            <a:pPr indent="-19050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“Show Me”: a recommender system for views</a:t>
            </a:r>
            <a:endParaRPr/>
          </a:p>
          <a:p>
            <a:pPr indent="-128904" lvl="0" marL="18288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850"/>
              <a:buFont typeface="Merriweather Sans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pt. 2 - Exploring other datasets</a:t>
            </a:r>
            <a:endParaRPr/>
          </a:p>
          <a:p>
            <a:pPr indent="-134302" lvl="0" marL="182880" marR="0" rtl="0" algn="l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765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Discussion (time permitting)</a:t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3886200" y="6358235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pt. 1 modeled on “Getting Started with Tableau Desktop” Version 8.2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Updated June 11, 2014 3:09 PM Copyright © 2014 Tableau Software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1" y="1143000"/>
            <a:ext cx="8527196" cy="568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Drag a dimension to “Columns”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1" y="1143000"/>
            <a:ext cx="8527196" cy="568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43"/>
          <p:cNvGrpSpPr/>
          <p:nvPr/>
        </p:nvGrpSpPr>
        <p:grpSpPr>
          <a:xfrm>
            <a:off x="990600" y="1828800"/>
            <a:ext cx="3124200" cy="609600"/>
            <a:chOff x="914400" y="2951018"/>
            <a:chExt cx="3124200" cy="609600"/>
          </a:xfrm>
        </p:grpSpPr>
        <p:sp>
          <p:nvSpPr>
            <p:cNvPr id="395" name="Google Shape;395;p43"/>
            <p:cNvSpPr/>
            <p:nvPr/>
          </p:nvSpPr>
          <p:spPr>
            <a:xfrm>
              <a:off x="1295400" y="2951018"/>
              <a:ext cx="2743200" cy="457200"/>
            </a:xfrm>
            <a:prstGeom prst="bentArrow">
              <a:avLst>
                <a:gd fmla="val 19162" name="adj1"/>
                <a:gd fmla="val 18568" name="adj2"/>
                <a:gd fmla="val 40060" name="adj3"/>
                <a:gd fmla="val 80715" name="adj4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914400" y="3404482"/>
              <a:ext cx="609600" cy="156136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Drag a dimension to “Rows”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2" y="1143000"/>
            <a:ext cx="8527194" cy="568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44"/>
          <p:cNvGrpSpPr/>
          <p:nvPr/>
        </p:nvGrpSpPr>
        <p:grpSpPr>
          <a:xfrm>
            <a:off x="990600" y="2057400"/>
            <a:ext cx="3124200" cy="1676400"/>
            <a:chOff x="914400" y="3179618"/>
            <a:chExt cx="3124200" cy="1676400"/>
          </a:xfrm>
        </p:grpSpPr>
        <p:sp>
          <p:nvSpPr>
            <p:cNvPr id="404" name="Google Shape;404;p44"/>
            <p:cNvSpPr/>
            <p:nvPr/>
          </p:nvSpPr>
          <p:spPr>
            <a:xfrm>
              <a:off x="1295400" y="3179618"/>
              <a:ext cx="2743200" cy="1524000"/>
            </a:xfrm>
            <a:prstGeom prst="bentArrow">
              <a:avLst>
                <a:gd fmla="val 6495" name="adj1"/>
                <a:gd fmla="val 6124" name="adj2"/>
                <a:gd fmla="val 13393" name="adj3"/>
                <a:gd fmla="val 82937" name="adj4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914400" y="4699882"/>
              <a:ext cx="609600" cy="156136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Drag a measure onto “Text”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2" y="1143000"/>
            <a:ext cx="8527194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45"/>
          <p:cNvGrpSpPr/>
          <p:nvPr/>
        </p:nvGrpSpPr>
        <p:grpSpPr>
          <a:xfrm>
            <a:off x="990600" y="3276600"/>
            <a:ext cx="2133600" cy="1524000"/>
            <a:chOff x="914400" y="4398818"/>
            <a:chExt cx="2133600" cy="1524000"/>
          </a:xfrm>
        </p:grpSpPr>
        <p:sp>
          <p:nvSpPr>
            <p:cNvPr id="413" name="Google Shape;413;p45"/>
            <p:cNvSpPr/>
            <p:nvPr/>
          </p:nvSpPr>
          <p:spPr>
            <a:xfrm>
              <a:off x="1295400" y="4398818"/>
              <a:ext cx="1752600" cy="1371600"/>
            </a:xfrm>
            <a:prstGeom prst="bentArrow">
              <a:avLst>
                <a:gd fmla="val 6495" name="adj1"/>
                <a:gd fmla="val 6124" name="adj2"/>
                <a:gd fmla="val 13393" name="adj3"/>
                <a:gd fmla="val 82937" name="adj4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914400" y="5766682"/>
              <a:ext cx="609600" cy="156136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1143000"/>
            <a:ext cx="8527193" cy="568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Further refine by subdividing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2" y="1143000"/>
            <a:ext cx="8527194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46"/>
          <p:cNvGrpSpPr/>
          <p:nvPr/>
        </p:nvGrpSpPr>
        <p:grpSpPr>
          <a:xfrm>
            <a:off x="990600" y="2057400"/>
            <a:ext cx="4267200" cy="1908736"/>
            <a:chOff x="914400" y="3179618"/>
            <a:chExt cx="4267200" cy="1908736"/>
          </a:xfrm>
        </p:grpSpPr>
        <p:sp>
          <p:nvSpPr>
            <p:cNvPr id="423" name="Google Shape;423;p46"/>
            <p:cNvSpPr/>
            <p:nvPr/>
          </p:nvSpPr>
          <p:spPr>
            <a:xfrm>
              <a:off x="1295400" y="3179618"/>
              <a:ext cx="3886200" cy="1752600"/>
            </a:xfrm>
            <a:prstGeom prst="bentArrow">
              <a:avLst>
                <a:gd fmla="val 5342" name="adj1"/>
                <a:gd fmla="val 6124" name="adj2"/>
                <a:gd fmla="val 13393" name="adj3"/>
                <a:gd fmla="val 82937" name="adj4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914400" y="4932218"/>
              <a:ext cx="609600" cy="156136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47"/>
          <p:cNvGrpSpPr/>
          <p:nvPr/>
        </p:nvGrpSpPr>
        <p:grpSpPr>
          <a:xfrm>
            <a:off x="381001" y="1143000"/>
            <a:ext cx="8527191" cy="5689596"/>
            <a:chOff x="381001" y="1143000"/>
            <a:chExt cx="8527191" cy="5689596"/>
          </a:xfrm>
        </p:grpSpPr>
        <p:pic>
          <p:nvPicPr>
            <p:cNvPr id="431" name="Google Shape;431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1001" y="1143000"/>
              <a:ext cx="8527191" cy="5689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47"/>
            <p:cNvPicPr preferRelativeResize="0"/>
            <p:nvPr/>
          </p:nvPicPr>
          <p:blipFill rotWithShape="1">
            <a:blip r:embed="rId3">
              <a:alphaModFix/>
            </a:blip>
            <a:srcRect b="79018" l="42238" r="29643" t="11518"/>
            <a:stretch/>
          </p:blipFill>
          <p:spPr>
            <a:xfrm>
              <a:off x="3982721" y="1798320"/>
              <a:ext cx="2397760" cy="538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4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From Text Table to Bar Chart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4" name="Google Shape;434;p47"/>
          <p:cNvGrpSpPr/>
          <p:nvPr/>
        </p:nvGrpSpPr>
        <p:grpSpPr>
          <a:xfrm>
            <a:off x="2514600" y="1752600"/>
            <a:ext cx="2743200" cy="2286000"/>
            <a:chOff x="2438400" y="2874818"/>
            <a:chExt cx="2743200" cy="2286000"/>
          </a:xfrm>
        </p:grpSpPr>
        <p:sp>
          <p:nvSpPr>
            <p:cNvPr id="435" name="Google Shape;435;p47"/>
            <p:cNvSpPr/>
            <p:nvPr/>
          </p:nvSpPr>
          <p:spPr>
            <a:xfrm>
              <a:off x="2743200" y="2874818"/>
              <a:ext cx="2438400" cy="2133600"/>
            </a:xfrm>
            <a:prstGeom prst="bentArrow">
              <a:avLst>
                <a:gd fmla="val 3596" name="adj1"/>
                <a:gd fmla="val 6124" name="adj2"/>
                <a:gd fmla="val 13393" name="adj3"/>
                <a:gd fmla="val 82937" name="adj4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2438400" y="5004682"/>
              <a:ext cx="609600" cy="156136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Dual encoding using color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2" y="1143000"/>
            <a:ext cx="8527193" cy="56895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48"/>
          <p:cNvGrpSpPr/>
          <p:nvPr/>
        </p:nvGrpSpPr>
        <p:grpSpPr>
          <a:xfrm>
            <a:off x="990600" y="3218688"/>
            <a:ext cx="1371600" cy="774192"/>
            <a:chOff x="914400" y="4340906"/>
            <a:chExt cx="1371600" cy="774192"/>
          </a:xfrm>
        </p:grpSpPr>
        <p:sp>
          <p:nvSpPr>
            <p:cNvPr id="444" name="Google Shape;444;p48"/>
            <p:cNvSpPr/>
            <p:nvPr/>
          </p:nvSpPr>
          <p:spPr>
            <a:xfrm>
              <a:off x="1219200" y="4340906"/>
              <a:ext cx="1066800" cy="609600"/>
            </a:xfrm>
            <a:prstGeom prst="bentArrow">
              <a:avLst>
                <a:gd fmla="val 12033" name="adj1"/>
                <a:gd fmla="val 13154" name="adj2"/>
                <a:gd fmla="val 22767" name="adj3"/>
                <a:gd fmla="val 82937" name="adj4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914400" y="4962698"/>
              <a:ext cx="457200" cy="152400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1" y="1143000"/>
            <a:ext cx="8527191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Creating a new sheet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4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02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9"/>
          <p:cNvSpPr/>
          <p:nvPr/>
        </p:nvSpPr>
        <p:spPr>
          <a:xfrm>
            <a:off x="2267712" y="5867400"/>
            <a:ext cx="228600" cy="228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 “Show Me”: a VIS recommender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2" y="1143000"/>
            <a:ext cx="8527193" cy="568959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/>
          <p:nvPr/>
        </p:nvSpPr>
        <p:spPr>
          <a:xfrm>
            <a:off x="7543800" y="1981200"/>
            <a:ext cx="457200" cy="3048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 “Show Me”: a VIS recommender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3" y="1143000"/>
            <a:ext cx="8527191" cy="56895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51"/>
          <p:cNvGrpSpPr/>
          <p:nvPr/>
        </p:nvGrpSpPr>
        <p:grpSpPr>
          <a:xfrm>
            <a:off x="990600" y="3218688"/>
            <a:ext cx="1371600" cy="1581912"/>
            <a:chOff x="914400" y="4340906"/>
            <a:chExt cx="1371600" cy="1581912"/>
          </a:xfrm>
        </p:grpSpPr>
        <p:sp>
          <p:nvSpPr>
            <p:cNvPr id="468" name="Google Shape;468;p51"/>
            <p:cNvSpPr/>
            <p:nvPr/>
          </p:nvSpPr>
          <p:spPr>
            <a:xfrm>
              <a:off x="1066800" y="4340906"/>
              <a:ext cx="1219200" cy="1429512"/>
            </a:xfrm>
            <a:prstGeom prst="bentArrow">
              <a:avLst>
                <a:gd fmla="val 7730" name="adj1"/>
                <a:gd fmla="val 10017" name="adj2"/>
                <a:gd fmla="val 22767" name="adj3"/>
                <a:gd fmla="val 82937" name="adj4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914400" y="5770418"/>
              <a:ext cx="457200" cy="152400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Flashback: Visualization (def.)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://b-i.forbesimg.com/louiscolumbus/files/2013/10/Analytics.png" id="117" name="Google Shape;117;p16"/>
          <p:cNvSpPr/>
          <p:nvPr/>
        </p:nvSpPr>
        <p:spPr>
          <a:xfrm>
            <a:off x="155575" y="-2041525"/>
            <a:ext cx="5838825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alytics.png"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26471" r="0" t="0"/>
          <a:stretch/>
        </p:blipFill>
        <p:spPr>
          <a:xfrm>
            <a:off x="3581400" y="1905000"/>
            <a:ext cx="5145982" cy="3785616"/>
          </a:xfrm>
          <a:prstGeom prst="rect">
            <a:avLst/>
          </a:prstGeom>
          <a:noFill/>
          <a:ln cap="flat" cmpd="sng" w="9525">
            <a:solidFill>
              <a:srgbClr val="00539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16"/>
          <p:cNvSpPr txBox="1"/>
          <p:nvPr/>
        </p:nvSpPr>
        <p:spPr>
          <a:xfrm>
            <a:off x="457200" y="2590800"/>
            <a:ext cx="2895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representations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data that reinforce human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cognition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 “Show Me”: a VIS recommender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3" y="1143000"/>
            <a:ext cx="8527191" cy="5689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Building Stories from Multiple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" name="Google Shape;481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3" y="1143000"/>
            <a:ext cx="8527190" cy="568959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3"/>
          <p:cNvSpPr/>
          <p:nvPr/>
        </p:nvSpPr>
        <p:spPr>
          <a:xfrm>
            <a:off x="3200400" y="5867400"/>
            <a:ext cx="304800" cy="3048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Building Stories from Multiple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3" y="1143000"/>
            <a:ext cx="8527190" cy="5689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54"/>
          <p:cNvGrpSpPr/>
          <p:nvPr/>
        </p:nvGrpSpPr>
        <p:grpSpPr>
          <a:xfrm rot="5400000">
            <a:off x="1324356" y="1571244"/>
            <a:ext cx="1295400" cy="2115312"/>
            <a:chOff x="1066800" y="4340906"/>
            <a:chExt cx="1295400" cy="2115312"/>
          </a:xfrm>
        </p:grpSpPr>
        <p:sp>
          <p:nvSpPr>
            <p:cNvPr id="490" name="Google Shape;490;p54"/>
            <p:cNvSpPr/>
            <p:nvPr/>
          </p:nvSpPr>
          <p:spPr>
            <a:xfrm>
              <a:off x="1143000" y="4340906"/>
              <a:ext cx="1219200" cy="1429512"/>
            </a:xfrm>
            <a:prstGeom prst="bentArrow">
              <a:avLst>
                <a:gd fmla="val 7730" name="adj1"/>
                <a:gd fmla="val 10017" name="adj2"/>
                <a:gd fmla="val 22767" name="adj3"/>
                <a:gd fmla="val 82937" name="adj4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1066800" y="5770418"/>
              <a:ext cx="228600" cy="685800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3000"/>
            <a:ext cx="8527188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5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Building Stories from Multiple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5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04" y="1143000"/>
            <a:ext cx="8527188" cy="56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5"/>
          <p:cNvSpPr/>
          <p:nvPr/>
        </p:nvSpPr>
        <p:spPr>
          <a:xfrm rot="5400000">
            <a:off x="6400800" y="1905000"/>
            <a:ext cx="228600" cy="990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5"/>
          <p:cNvSpPr/>
          <p:nvPr/>
        </p:nvSpPr>
        <p:spPr>
          <a:xfrm rot="5400000">
            <a:off x="5143500" y="2019300"/>
            <a:ext cx="457200" cy="990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Building Stories from Multiple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603" y="1143000"/>
            <a:ext cx="8527190" cy="5689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56"/>
          <p:cNvGrpSpPr/>
          <p:nvPr/>
        </p:nvGrpSpPr>
        <p:grpSpPr>
          <a:xfrm rot="5400000">
            <a:off x="1324356" y="1418845"/>
            <a:ext cx="1295400" cy="2115312"/>
            <a:chOff x="1066800" y="4340906"/>
            <a:chExt cx="1295400" cy="2115312"/>
          </a:xfrm>
        </p:grpSpPr>
        <p:sp>
          <p:nvSpPr>
            <p:cNvPr id="508" name="Google Shape;508;p56"/>
            <p:cNvSpPr/>
            <p:nvPr/>
          </p:nvSpPr>
          <p:spPr>
            <a:xfrm>
              <a:off x="1143000" y="4340906"/>
              <a:ext cx="1219200" cy="1429512"/>
            </a:xfrm>
            <a:prstGeom prst="bentArrow">
              <a:avLst>
                <a:gd fmla="val 7730" name="adj1"/>
                <a:gd fmla="val 10017" name="adj2"/>
                <a:gd fmla="val 22767" name="adj3"/>
                <a:gd fmla="val 82937" name="adj4"/>
              </a:avLst>
            </a:prstGeom>
            <a:solidFill>
              <a:srgbClr val="FFFF00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1066800" y="5770418"/>
              <a:ext cx="228600" cy="685800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3000"/>
            <a:ext cx="8527188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Building Stories from Multiple Views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5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604" y="1143000"/>
            <a:ext cx="8527188" cy="568959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7"/>
          <p:cNvSpPr/>
          <p:nvPr/>
        </p:nvSpPr>
        <p:spPr>
          <a:xfrm rot="5400000">
            <a:off x="5676900" y="2019300"/>
            <a:ext cx="457200" cy="990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3000"/>
            <a:ext cx="8527187" cy="56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pt. 2: Exploring Other Datasets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pt. 2: Exploring Other Datasets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0"/>
          <p:cNvSpPr txBox="1"/>
          <p:nvPr>
            <p:ph idx="4294967295" type="body"/>
          </p:nvPr>
        </p:nvSpPr>
        <p:spPr>
          <a:xfrm>
            <a:off x="2514600" y="1219200"/>
            <a:ext cx="5257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4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goo.gl/kcbqfc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" lvl="0" marL="182880" marR="0" rtl="0" algn="l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408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76200" lvl="0" marL="182880" marR="0" rtl="0" algn="l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408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148840"/>
            <a:ext cx="9144000" cy="470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some of Tableau’s strengths? Weaknesses?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Was there anything you couldn’t figure out?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0504" y="2417218"/>
            <a:ext cx="5717096" cy="4212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Graphical primitives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images we draw are composed of marks: like ink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17"/>
          <p:cNvGrpSpPr/>
          <p:nvPr/>
        </p:nvGrpSpPr>
        <p:grpSpPr>
          <a:xfrm>
            <a:off x="2362200" y="4267200"/>
            <a:ext cx="1040068" cy="1071265"/>
            <a:chOff x="1066800" y="3886200"/>
            <a:chExt cx="1040068" cy="1071265"/>
          </a:xfrm>
        </p:grpSpPr>
        <p:cxnSp>
          <p:nvCxnSpPr>
            <p:cNvPr id="128" name="Google Shape;128;p17"/>
            <p:cNvCxnSpPr/>
            <p:nvPr/>
          </p:nvCxnSpPr>
          <p:spPr>
            <a:xfrm flipH="1" rot="10800000">
              <a:off x="1524000" y="3886200"/>
              <a:ext cx="76200" cy="68580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29" name="Google Shape;129;p17"/>
            <p:cNvSpPr txBox="1"/>
            <p:nvPr/>
          </p:nvSpPr>
          <p:spPr>
            <a:xfrm>
              <a:off x="1066800" y="4495800"/>
              <a:ext cx="104006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Points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7"/>
          <p:cNvGrpSpPr/>
          <p:nvPr/>
        </p:nvGrpSpPr>
        <p:grpSpPr>
          <a:xfrm>
            <a:off x="4191000" y="2667000"/>
            <a:ext cx="920444" cy="990600"/>
            <a:chOff x="4032556" y="2743200"/>
            <a:chExt cx="920444" cy="990600"/>
          </a:xfrm>
        </p:grpSpPr>
        <p:cxnSp>
          <p:nvCxnSpPr>
            <p:cNvPr id="131" name="Google Shape;131;p17"/>
            <p:cNvCxnSpPr/>
            <p:nvPr/>
          </p:nvCxnSpPr>
          <p:spPr>
            <a:xfrm flipH="1">
              <a:off x="4191000" y="3200400"/>
              <a:ext cx="304800" cy="53340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32" name="Google Shape;132;p17"/>
            <p:cNvSpPr txBox="1"/>
            <p:nvPr/>
          </p:nvSpPr>
          <p:spPr>
            <a:xfrm>
              <a:off x="4032556" y="2743200"/>
              <a:ext cx="920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Lines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17"/>
          <p:cNvGrpSpPr/>
          <p:nvPr/>
        </p:nvGrpSpPr>
        <p:grpSpPr>
          <a:xfrm>
            <a:off x="5867400" y="4343400"/>
            <a:ext cx="1001496" cy="918865"/>
            <a:chOff x="6324600" y="4648200"/>
            <a:chExt cx="1001496" cy="918865"/>
          </a:xfrm>
        </p:grpSpPr>
        <p:cxnSp>
          <p:nvCxnSpPr>
            <p:cNvPr id="134" name="Google Shape;134;p17"/>
            <p:cNvCxnSpPr/>
            <p:nvPr/>
          </p:nvCxnSpPr>
          <p:spPr>
            <a:xfrm rot="10800000">
              <a:off x="6477000" y="4648200"/>
              <a:ext cx="228600" cy="533400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35" name="Google Shape;135;p17"/>
            <p:cNvSpPr txBox="1"/>
            <p:nvPr/>
          </p:nvSpPr>
          <p:spPr>
            <a:xfrm>
              <a:off x="6324600" y="5105400"/>
              <a:ext cx="10014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Areas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7"/>
          <p:cNvSpPr/>
          <p:nvPr/>
        </p:nvSpPr>
        <p:spPr>
          <a:xfrm>
            <a:off x="5410200" y="3429000"/>
            <a:ext cx="1143000" cy="762000"/>
          </a:xfrm>
          <a:prstGeom prst="rect">
            <a:avLst/>
          </a:prstGeom>
          <a:solidFill>
            <a:srgbClr val="7F80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17"/>
          <p:cNvCxnSpPr/>
          <p:nvPr/>
        </p:nvCxnSpPr>
        <p:spPr>
          <a:xfrm>
            <a:off x="3733800" y="3352800"/>
            <a:ext cx="990600" cy="914400"/>
          </a:xfrm>
          <a:prstGeom prst="straightConnector1">
            <a:avLst/>
          </a:prstGeom>
          <a:noFill/>
          <a:ln cap="rnd" cmpd="sng" w="76200">
            <a:solidFill>
              <a:srgbClr val="7F8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p17"/>
          <p:cNvSpPr/>
          <p:nvPr/>
        </p:nvSpPr>
        <p:spPr>
          <a:xfrm>
            <a:off x="2819400" y="3962400"/>
            <a:ext cx="228600" cy="228600"/>
          </a:xfrm>
          <a:prstGeom prst="ellipse">
            <a:avLst/>
          </a:prstGeom>
          <a:solidFill>
            <a:srgbClr val="7F80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2667000" y="3657600"/>
            <a:ext cx="609600" cy="609600"/>
          </a:xfrm>
          <a:prstGeom prst="rect">
            <a:avLst/>
          </a:pr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3657600" y="3200400"/>
            <a:ext cx="1295400" cy="1295400"/>
          </a:xfrm>
          <a:prstGeom prst="rect">
            <a:avLst/>
          </a:pr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5257800" y="3276600"/>
            <a:ext cx="1447800" cy="990600"/>
          </a:xfrm>
          <a:prstGeom prst="rect">
            <a:avLst/>
          </a:prstGeom>
          <a:solidFill>
            <a:srgbClr val="FFFFFF">
              <a:alpha val="5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2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Coming Up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2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class: Visualization Fundamentals pt. 2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" lvl="1" marL="27432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 1 will be posted Tuesday, and will be due the following Thursday (Sept. 29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Thursday: first trip to SCMA! More details Tuesday</a:t>
            </a:r>
            <a:endParaRPr/>
          </a:p>
        </p:txBody>
      </p:sp>
      <p:pic>
        <p:nvPicPr>
          <p:cNvPr descr="mage result for smith college museum of art" id="549" name="Google Shape;549;p62"/>
          <p:cNvPicPr preferRelativeResize="0"/>
          <p:nvPr/>
        </p:nvPicPr>
        <p:blipFill rotWithShape="1">
          <a:blip r:embed="rId3">
            <a:alphaModFix/>
          </a:blip>
          <a:srcRect b="0" l="0" r="0" t="8674"/>
          <a:stretch/>
        </p:blipFill>
        <p:spPr>
          <a:xfrm>
            <a:off x="1581150" y="4300538"/>
            <a:ext cx="5981700" cy="255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question for this course</a:t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457200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dimension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be mapped </a:t>
            </a:r>
            <a:endParaRPr/>
          </a:p>
          <a:p>
            <a:pPr indent="0" lvl="0" marL="0" marR="0" rtl="0" algn="r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which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dimension?</a:t>
            </a:r>
            <a:endParaRPr/>
          </a:p>
          <a:p>
            <a: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18"/>
          <p:cNvGrpSpPr/>
          <p:nvPr/>
        </p:nvGrpSpPr>
        <p:grpSpPr>
          <a:xfrm>
            <a:off x="1143000" y="2362200"/>
            <a:ext cx="6653463" cy="4038600"/>
            <a:chOff x="433137" y="1600200"/>
            <a:chExt cx="8482263" cy="5105400"/>
          </a:xfrm>
        </p:grpSpPr>
        <p:pic>
          <p:nvPicPr>
            <p:cNvPr id="149" name="Google Shape;149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5800" y="1600200"/>
              <a:ext cx="394584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00337" y="1600200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3137" y="4182029"/>
              <a:ext cx="4185201" cy="2514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0337" y="4173057"/>
              <a:ext cx="4215063" cy="253254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 dimension: </a:t>
            </a: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endParaRPr b="1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 information using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mark is drawn</a:t>
            </a:r>
            <a:endParaRPr/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examples: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0480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0" y="2590800"/>
            <a:ext cx="201830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0" y="3028950"/>
            <a:ext cx="35814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 dimension: </a:t>
            </a: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b="1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 information using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big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mark is drawn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/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895600"/>
            <a:ext cx="3505200" cy="289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9455" y="2895600"/>
            <a:ext cx="1988745" cy="255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1400" y="2743200"/>
            <a:ext cx="2776543" cy="2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 dimension: </a:t>
            </a: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b="1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 information using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dark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mark is drawn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2880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 lvl="0" marL="18288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743200"/>
            <a:ext cx="7620000" cy="3810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